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67" r:id="rId2"/>
    <p:sldId id="392" r:id="rId3"/>
    <p:sldId id="393" r:id="rId4"/>
    <p:sldId id="394" r:id="rId5"/>
    <p:sldId id="406" r:id="rId6"/>
    <p:sldId id="404" r:id="rId7"/>
    <p:sldId id="395" r:id="rId8"/>
    <p:sldId id="424" r:id="rId9"/>
    <p:sldId id="423" r:id="rId10"/>
    <p:sldId id="414" r:id="rId11"/>
    <p:sldId id="427" r:id="rId12"/>
    <p:sldId id="418" r:id="rId13"/>
    <p:sldId id="419" r:id="rId14"/>
    <p:sldId id="425" r:id="rId15"/>
    <p:sldId id="420" r:id="rId16"/>
    <p:sldId id="426" r:id="rId17"/>
    <p:sldId id="417" r:id="rId18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6A46"/>
    <a:srgbClr val="4B70A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4624" autoAdjust="0"/>
  </p:normalViewPr>
  <p:slideViewPr>
    <p:cSldViewPr>
      <p:cViewPr varScale="1">
        <p:scale>
          <a:sx n="69" d="100"/>
          <a:sy n="69" d="100"/>
        </p:scale>
        <p:origin x="13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0-73DD-4C2E-B01E-1061EAEB90D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73DD-4C2E-B01E-1061EAEB90D3}"/>
              </c:ext>
            </c:extLst>
          </c:dPt>
          <c:dPt>
            <c:idx val="2"/>
            <c:bubble3D val="0"/>
            <c:explosion val="9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73DD-4C2E-B01E-1061EAEB90D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73DD-4C2E-B01E-1061EAEB90D3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Погашення тіла кредиту 69 286,87 тис.грн</c:v>
                </c:pt>
                <c:pt idx="1">
                  <c:v>Погашення відсотків за користування 7 231,40 тис.грн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66.17</c:v>
                </c:pt>
                <c:pt idx="1">
                  <c:v>33.83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DD-4C2E-B01E-1061EAEB90D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legendEntry>
      <c:layout>
        <c:manualLayout>
          <c:xMode val="edge"/>
          <c:yMode val="edge"/>
          <c:x val="2.3478016258486591E-2"/>
          <c:y val="0.70862547744948878"/>
          <c:w val="0.94835763848870935"/>
          <c:h val="0.27448424815669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l">
              <a:defRPr sz="1200"/>
            </a:lvl1pPr>
          </a:lstStyle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r">
              <a:defRPr sz="1200"/>
            </a:lvl1pPr>
          </a:lstStyle>
          <a:p>
            <a:fld id="{9F5C735D-9BB4-45CD-9686-425E8FCB673D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 anchor="b"/>
          <a:lstStyle>
            <a:lvl1pPr algn="l">
              <a:defRPr sz="1200"/>
            </a:lvl1pPr>
          </a:lstStyle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 anchor="b"/>
          <a:lstStyle>
            <a:lvl1pPr algn="r">
              <a:defRPr sz="1200"/>
            </a:lvl1pPr>
          </a:lstStyle>
          <a:p>
            <a:fld id="{3F095571-7BB8-4FA4-9200-FA6DBC584A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8830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l">
              <a:defRPr sz="1200"/>
            </a:lvl1pPr>
          </a:lstStyle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r">
              <a:defRPr sz="1200"/>
            </a:lvl1pPr>
          </a:lstStyle>
          <a:p>
            <a:fld id="{7ECE6A9B-D971-417C-AB23-000BF3CDBE7E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26" tIns="45313" rIns="90626" bIns="4531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0626" tIns="45313" rIns="90626" bIns="4531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 anchor="b"/>
          <a:lstStyle>
            <a:lvl1pPr algn="l">
              <a:defRPr sz="1200"/>
            </a:lvl1pPr>
          </a:lstStyle>
          <a:p>
            <a:r>
              <a:rPr lang="ru-RU" dirty="0" smtClean="0"/>
              <a:t>123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26" tIns="45313" rIns="90626" bIns="45313" rtlCol="0" anchor="b"/>
          <a:lstStyle>
            <a:lvl1pPr algn="r">
              <a:defRPr sz="1200"/>
            </a:lvl1pPr>
          </a:lstStyle>
          <a:p>
            <a:fld id="{E77E163C-D5BD-45CE-A086-E8297849AA1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39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E163C-D5BD-45CE-A086-E8297849AA1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364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3978" indent="-21240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92220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45351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98482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51613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C68AB1F-9495-4C3B-8FD5-7D37554FF0C6}" type="slidenum">
              <a:rPr lang="ru-RU" altLang="ru-RU" sz="140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</a:t>
            </a:fld>
            <a:endParaRPr lang="ru-RU" altLang="ru-RU" sz="1400" dirty="0"/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234403" y="10077374"/>
            <a:ext cx="3246113" cy="52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2414AF7F-C3CC-48C0-8B86-765B6EE2684D}" type="slidenum">
              <a:rPr lang="ru-RU" altLang="ru-RU" sz="1400"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ru-RU" altLang="ru-RU" sz="1400" dirty="0">
              <a:cs typeface="Segoe UI" panose="020B0502040204020203" pitchFamily="34" charset="0"/>
            </a:endParaRPr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90563"/>
            <a:ext cx="4533900" cy="34020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678761" y="4309424"/>
            <a:ext cx="5430090" cy="40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626" tIns="45313" rIns="90626" bIns="45313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2783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3978" indent="-21240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92220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45351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98482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51613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DA08313-783E-4783-B403-E642FEF0500D}" type="slidenum">
              <a:rPr lang="ru-RU" altLang="ru-RU" sz="140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ru-RU" altLang="ru-RU" sz="1400" dirty="0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90563"/>
            <a:ext cx="4533900" cy="34020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678761" y="4309424"/>
            <a:ext cx="5430090" cy="40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626" tIns="45313" rIns="90626" bIns="45313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70238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E163C-D5BD-45CE-A086-E8297849AA1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72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E163C-D5BD-45CE-A086-E8297849AA1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97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3978" indent="-21240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492220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45351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398482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51613" indent="-226565" defTabSz="44526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5265" algn="l"/>
                <a:tab pos="890528" algn="l"/>
                <a:tab pos="1335793" algn="l"/>
                <a:tab pos="1781056" algn="l"/>
                <a:tab pos="2226321" algn="l"/>
                <a:tab pos="2671584" algn="l"/>
                <a:tab pos="3116849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AB6C22F-8FA9-4923-B1F7-46F09FBDD64E}" type="slidenum">
              <a:rPr lang="ru-RU" altLang="ru-RU" sz="140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ru-RU" altLang="ru-RU" sz="1400" dirty="0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4234403" y="10077374"/>
            <a:ext cx="3246113" cy="52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3F266DC9-8581-4E05-93AA-167D0641D649}" type="slidenum">
              <a:rPr lang="ru-RU" altLang="ru-RU" sz="1400">
                <a:cs typeface="Segoe UI" panose="020B0502040204020203" pitchFamily="34" charset="0"/>
              </a:rPr>
              <a:pPr algn="r" eaLnBrk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ru-RU" altLang="ru-RU" sz="1400" dirty="0">
              <a:cs typeface="Segoe UI" panose="020B0502040204020203" pitchFamily="34" charset="0"/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678761" y="4366128"/>
            <a:ext cx="5430090" cy="357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626" tIns="45313" rIns="90626" bIns="45313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3844743" y="8617273"/>
            <a:ext cx="2941299" cy="45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199" tIns="44600" rIns="89199" bIns="446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spcBef>
                <a:spcPct val="0"/>
              </a:spcBef>
              <a:buClrTx/>
              <a:buFontTx/>
              <a:buNone/>
            </a:pPr>
            <a:fld id="{04081B99-CD37-46A1-BD4B-9E10BBD7E3FF}" type="slidenum">
              <a:rPr lang="ru-RU" altLang="ru-RU">
                <a:latin typeface="Calibri" panose="020F0502020204030204" pitchFamily="34" charset="0"/>
              </a:rPr>
              <a:pPr algn="r" eaLnBrk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ru-RU" alt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0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68" y="365125"/>
            <a:ext cx="7882102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578F2-3E5F-48F5-A626-E468C2F49DB5}" type="datetimeFigureOut">
              <a:rPr lang="ru-RU" smtClean="0"/>
              <a:pPr/>
              <a:t>10.03.2021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F56DB-B746-4BD4-87A7-90E461859E8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2757261"/>
            <a:ext cx="8064896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4000" b="1" dirty="0" smtClean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КП «Житомирводоканал»</a:t>
            </a:r>
          </a:p>
          <a:p>
            <a:pPr algn="ctr"/>
            <a:endParaRPr lang="uk-UA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 інвестиційної програми НКРЕКП на 2021 р. </a:t>
            </a:r>
            <a:endParaRPr lang="uk-UA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11" y="260648"/>
            <a:ext cx="2497575" cy="247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Блок-схема: сохраненные данные 13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94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10835" y="15846"/>
            <a:ext cx="8925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"Будівництво та реконструкція водопроводу мікрорайону </a:t>
            </a: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Хінчанка</a:t>
            </a: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endParaRPr lang="ru-RU" b="1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87800" y="1814537"/>
            <a:ext cx="525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Роботи </a:t>
            </a: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реконструкції водопровідних мереж мікрорайону «Хінчанка» </a:t>
            </a:r>
            <a:r>
              <a:rPr lang="uk-UA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заплановано проводити в 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промисловій частині м.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Житомира, в районі вулиць Корольова і Параджанова</a:t>
            </a:r>
            <a:r>
              <a:rPr 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4284925" y="4240084"/>
            <a:ext cx="4461949" cy="1765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вартість заходів: </a:t>
            </a:r>
            <a:endParaRPr lang="uk-UA" altLang="ru-RU" sz="2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uk-UA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668,62 </a:t>
            </a:r>
            <a:r>
              <a:rPr lang="uk-UA" alt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  <a:endParaRPr lang="uk-UA" alt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" y="1164979"/>
            <a:ext cx="3844747" cy="5328592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Блок-схема: сохраненные данные 12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2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438" y="2902147"/>
            <a:ext cx="1656184" cy="16561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4694" y="41165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Впровадження системи </a:t>
            </a:r>
            <a:r>
              <a:rPr lang="ru-RU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диспетчиризації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КНС в м. Житомир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9" y="6321506"/>
            <a:ext cx="9077731" cy="536494"/>
          </a:xfrm>
          <a:prstGeom prst="rect">
            <a:avLst/>
          </a:prstGeom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576035" y="4755302"/>
            <a:ext cx="4461949" cy="13692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вартість заходу: </a:t>
            </a:r>
            <a:endParaRPr lang="uk-UA" altLang="ru-RU" sz="2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uk-UA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808,98 </a:t>
            </a:r>
            <a:r>
              <a:rPr lang="uk-UA" alt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  <a:endParaRPr lang="uk-UA" alt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4654" y="819200"/>
            <a:ext cx="8640960" cy="16538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Метою впровадження системи диспетчеризації для КНС в м. Житомир - є управління роботою територіально віддалених КНС без чергового персоналу та віддалений моніторинг центрального диспетчерського пункту вимірювальних параметрів на підконтрольних об’єктах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9" y="2906339"/>
            <a:ext cx="4402169" cy="2986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alpha val="70000"/>
              </a:schemeClr>
            </a:outerShdw>
          </a:effec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229052" y="2874751"/>
            <a:ext cx="2807444" cy="17672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uk-UA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Економія після реалізації заходу – </a:t>
            </a:r>
            <a:r>
              <a:rPr lang="uk-UA" sz="18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4 335,99 </a:t>
            </a:r>
            <a:r>
              <a:rPr lang="uk-UA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</a:p>
        </p:txBody>
      </p:sp>
    </p:spTree>
    <p:extLst>
      <p:ext uri="{BB962C8B-B14F-4D97-AF65-F5344CB8AC3E}">
        <p14:creationId xmlns:p14="http://schemas.microsoft.com/office/powerpoint/2010/main" val="2653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3598" y="207887"/>
            <a:ext cx="8545077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Існуючий стан спецтехніки, що пропонується до заміни</a:t>
            </a:r>
            <a:endParaRPr lang="ru-RU" b="1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443669" y="836712"/>
            <a:ext cx="8424936" cy="11714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ct val="0"/>
              </a:spcBef>
              <a:spcAft>
                <a:spcPts val="966"/>
              </a:spcAft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uk-UA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заміни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пропонується діючий спеціальний автомобіль ЗІЛ-130, з мулососом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ИЛ-980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1977 року випуску. Подальше використання даного автомобіля є недоцільним для підприємства у </a:t>
            </a:r>
            <a:r>
              <a:rPr lang="uk-UA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uk-UA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язку з аварійним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технічним станом.</a:t>
            </a:r>
            <a:endParaRPr lang="uk-UA" altLang="ru-RU" sz="18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39" y="2143435"/>
            <a:ext cx="7428727" cy="418042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Блок-схема: сохраненные данные 12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37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15381" y="-7385"/>
            <a:ext cx="8655246" cy="6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Мулососна машина </a:t>
            </a: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МАЗ-5340С2</a:t>
            </a:r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ru-RU" b="1" dirty="0" smtClean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</a:pP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акуумний насос -</a:t>
            </a:r>
            <a:r>
              <a:rPr lang="en-US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Jurop </a:t>
            </a:r>
            <a:r>
              <a:rPr lang="en-US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PNR-122</a:t>
            </a: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b="1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3" y="2255169"/>
            <a:ext cx="5888747" cy="4253559"/>
          </a:xfrm>
          <a:prstGeom prst="rect">
            <a:avLst/>
          </a:prstGeom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5851788" y="3721558"/>
            <a:ext cx="3285346" cy="16914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Вартість заходу: </a:t>
            </a: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uk-UA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341,95 </a:t>
            </a:r>
            <a:r>
              <a:rPr lang="uk-UA" altLang="ru-RU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</a:t>
            </a:r>
            <a:r>
              <a:rPr lang="uk-UA" alt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15381" y="972209"/>
            <a:ext cx="8424936" cy="146638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Мулососні машини призначені для профілактичного санітарного очищення колодязів, зливових та каналізаційних мереж та відстійників від мулу, грунтових наносів та інших забруднень та їх транспортування до місця </a:t>
            </a:r>
            <a:r>
              <a:rPr lang="uk-UA" sz="1800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розвантаження.</a:t>
            </a:r>
            <a:endParaRPr lang="uk-UA" altLang="ru-RU" sz="18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Блок-схема: сохраненные данные 13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52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477949" y="203659"/>
            <a:ext cx="6218716" cy="57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sz="17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Мулососна комбінована каналопромивочна машина</a:t>
            </a:r>
            <a:endParaRPr lang="ru-RU" altLang="ru-RU" sz="1700" b="1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2" y="2410412"/>
            <a:ext cx="5414186" cy="3922957"/>
          </a:xfrm>
          <a:prstGeom prst="rect">
            <a:avLst/>
          </a:prstGeom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384213" y="3605486"/>
            <a:ext cx="3645386" cy="21089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Вартість заходу: </a:t>
            </a: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uk-UA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416,66 </a:t>
            </a:r>
            <a:r>
              <a:rPr lang="uk-UA" alt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  <a:endParaRPr lang="uk-UA" altLang="ru-RU" sz="2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251520" y="804386"/>
            <a:ext cx="8424936" cy="15841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1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Комунальні комбіновані машини з мулососним та каналопромивочним обладнанням призначені для профілактичної санітарної очистки колодязів і трубопроводів міської зливової каналізації від мулу, ґрунтових наносів та інших забруднень, а також ліквідації в них аварійних засмічень.</a:t>
            </a:r>
            <a:endParaRPr lang="uk-UA" altLang="ru-RU" sz="18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2" y="6321506"/>
            <a:ext cx="907773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32930" y="30591"/>
            <a:ext cx="8640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Будівництво каналізаційного колектору на очисних спорудах каналізації (ОСК-1) м. Житомир </a:t>
            </a: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496085" y="5177324"/>
            <a:ext cx="4114649" cy="11465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вартість заходу: </a:t>
            </a:r>
            <a:endParaRPr lang="uk-UA" altLang="ru-RU" sz="2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uk-UA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108,72 </a:t>
            </a:r>
            <a:r>
              <a:rPr lang="uk-UA" altLang="ru-RU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  <a:endParaRPr lang="uk-UA" altLang="ru-RU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Блок-схема: сохраненные данные 12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5" y="771352"/>
            <a:ext cx="9147315" cy="43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48662" y="208485"/>
            <a:ext cx="864096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Виготовлення ПКД "Реконструкція каналізаційного напірного колектору від КНС "Короленко" по вул. Л.Українки в м</a:t>
            </a:r>
            <a:r>
              <a:rPr lang="ru-RU" sz="16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6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Житомир</a:t>
            </a: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26606"/>
            <a:ext cx="6530989" cy="407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611819" y="5143142"/>
            <a:ext cx="4114649" cy="11465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вартість заходу: </a:t>
            </a:r>
            <a:endParaRPr lang="uk-UA" altLang="ru-RU" sz="2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509,35 </a:t>
            </a:r>
            <a:r>
              <a:rPr lang="uk-UA" altLang="ru-RU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  <a:endParaRPr lang="uk-UA" altLang="ru-RU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Блок-схема: сохраненные данные 12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  <p:pic>
        <p:nvPicPr>
          <p:cNvPr id="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70" y="824038"/>
            <a:ext cx="6855968" cy="42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0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1512392" y="3717032"/>
            <a:ext cx="5670209" cy="43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 anchor="b"/>
          <a:lstStyle>
            <a:lvl1pPr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9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1pPr>
            <a:lvl2pPr>
              <a:lnSpc>
                <a:spcPct val="93000"/>
              </a:lnSpc>
              <a:spcAft>
                <a:spcPts val="10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5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2pPr>
            <a:lvl3pPr>
              <a:lnSpc>
                <a:spcPct val="93000"/>
              </a:lnSpc>
              <a:spcAft>
                <a:spcPts val="7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3pPr>
            <a:lvl4pPr>
              <a:lnSpc>
                <a:spcPct val="93000"/>
              </a:lnSpc>
              <a:spcAft>
                <a:spcPts val="5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4pPr>
            <a:lvl5pPr>
              <a:lnSpc>
                <a:spcPct val="93000"/>
              </a:lnSpc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charset="-128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uk-UA" altLang="ru-RU" sz="3200" b="1" dirty="0">
                <a:solidFill>
                  <a:srgbClr val="3A629E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ДЯКУЄМО ЗА УВАГУ</a:t>
            </a:r>
            <a:endParaRPr lang="ru-RU" altLang="ru-RU" sz="3200" b="1" dirty="0">
              <a:solidFill>
                <a:srgbClr val="3A629E"/>
              </a:solidFill>
              <a:latin typeface="Verdana" panose="020B060403050404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1" y="620688"/>
            <a:ext cx="2497575" cy="247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Блок-схема: сохраненные данные 8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822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89286" y="1808771"/>
            <a:ext cx="9053524" cy="441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350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1124744"/>
            <a:ext cx="8910668" cy="4775083"/>
          </a:xfrm>
          <a:prstGeom prst="rect">
            <a:avLst/>
          </a:prstGeom>
          <a:noFill/>
          <a:ln w="9360" cap="flat">
            <a:noFill/>
            <a:round/>
            <a:headEnd/>
            <a:tailEnd/>
          </a:ln>
          <a:effectLst/>
          <a:extLst/>
        </p:spPr>
        <p:txBody>
          <a:bodyPr wrap="none" lIns="67491" tIns="33746" rIns="67491" bIns="3374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93000"/>
              </a:lnSpc>
              <a:buSzPct val="100000"/>
              <a:defRPr/>
            </a:pPr>
            <a:endParaRPr lang="uk-UA" altLang="ru-RU" b="1" dirty="0">
              <a:solidFill>
                <a:srgbClr val="0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uk-UA" alt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altLang="ru-RU" sz="16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  <a:buSzPct val="100000"/>
              <a:defRPr/>
            </a:pP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ct val="100000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сума інвестиційної програми на </a:t>
            </a:r>
            <a:r>
              <a:rPr lang="ru-RU" altLang="ru-RU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 </a:t>
            </a:r>
            <a:r>
              <a:rPr lang="ru-RU" alt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</a:p>
          <a:p>
            <a:pPr algn="ctr">
              <a:lnSpc>
                <a:spcPct val="150000"/>
              </a:lnSpc>
              <a:buSzPct val="100000"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95 </a:t>
            </a:r>
            <a:r>
              <a:rPr lang="ru-RU" altLang="ru-RU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926,96 тис.грн., </a:t>
            </a:r>
            <a:r>
              <a:rPr lang="ru-RU" alt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(без ПДВ)  з них: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uk-UA" alt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altLang="ru-RU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господарською діяльністю: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водопостачання </a:t>
            </a: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976,84 </a:t>
            </a: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тис.грн;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водовідведення</a:t>
            </a:r>
            <a:r>
              <a:rPr lang="ru-RU" altLang="ru-RU" sz="1600" b="1" dirty="0">
                <a:solidFill>
                  <a:srgbClr val="F7A8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 </a:t>
            </a: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950,12 </a:t>
            </a: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джерелами фінансування: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рахунок </a:t>
            </a:r>
            <a:r>
              <a:rPr lang="ru-RU" alt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амортизаційних </a:t>
            </a:r>
            <a:r>
              <a:rPr lang="ru-RU" altLang="ru-RU" sz="16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відрахувань </a:t>
            </a: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згідно </a:t>
            </a: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структури </a:t>
            </a:r>
            <a:endParaRPr lang="ru-RU" altLang="ru-R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затвердженого </a:t>
            </a: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тарифу —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ru-RU" alt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773,70 </a:t>
            </a: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рахунок </a:t>
            </a:r>
            <a:r>
              <a:rPr lang="ru-RU" altLang="ru-RU" sz="16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виробничих інвестицій </a:t>
            </a:r>
            <a:r>
              <a:rPr lang="ru-RU" alt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прибутку </a:t>
            </a: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 </a:t>
            </a:r>
            <a:r>
              <a:rPr lang="ru-RU" alt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518,27 </a:t>
            </a: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uk-UA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рахунок</a:t>
            </a: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altLang="ru-RU" sz="16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коштів</a:t>
            </a:r>
            <a:r>
              <a:rPr lang="ru-RU" altLang="ru-RU" sz="16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що не підлягають поверненню</a:t>
            </a:r>
            <a:r>
              <a:rPr lang="ru-RU" altLang="ru-RU" sz="16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alt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634,99 </a:t>
            </a: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 грн.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altLang="ru-RU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alt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endParaRPr lang="uk-UA" altLang="ru-RU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3000"/>
              </a:lnSpc>
              <a:buSzPct val="100000"/>
              <a:defRPr/>
            </a:pPr>
            <a:endParaRPr lang="ru-RU" altLang="ru-RU" sz="1100" b="1" dirty="0">
              <a:cs typeface="Times New Roman" panose="02020603050405020304" pitchFamily="18" charset="0"/>
            </a:endParaRP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323528" y="260648"/>
            <a:ext cx="8496944" cy="6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1875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Обсяг запланованих інвестицій, </a:t>
            </a:r>
            <a:r>
              <a:rPr lang="uk-UA" altLang="ru-RU" sz="1875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 </a:t>
            </a:r>
            <a:r>
              <a:rPr lang="uk-UA" altLang="ru-RU" sz="1875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заплановані </a:t>
            </a:r>
            <a:r>
              <a:rPr lang="ru-RU" altLang="ru-RU" sz="1875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2021 </a:t>
            </a:r>
            <a:r>
              <a:rPr lang="ru-RU" altLang="ru-RU" sz="1875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Блок-схема: сохраненные данные 14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0334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5628" y="188640"/>
            <a:ext cx="8496944" cy="6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uk-UA" altLang="ru-RU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Заходи з водопостачання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2160" y="865551"/>
            <a:ext cx="9252520" cy="5290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Придбання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обладнання для електролізної установки по отриманню гіпохлориту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натрію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uk-UA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729,37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uk-UA" sz="1600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95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Реконструкція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підвищувальної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насосної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станції за адресою: вул. Ціолковського, 14 в м.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Житомирі -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825,04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342900" indent="-342900">
              <a:lnSpc>
                <a:spcPct val="95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uk-UA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95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Будівництво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реконструкція водопроводу мікрорайону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«Хінчанка» 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2668,62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тис.грн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342900" indent="-342900">
              <a:lnSpc>
                <a:spcPct val="95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uk-UA" sz="1600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Погашення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 кредиту залученого для реалізації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проєкту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"Розвиток міської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інфраструктури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42 494,52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тис.грн.;</a:t>
            </a:r>
          </a:p>
          <a:p>
            <a:pPr marL="342900" lvl="0" indent="-342900">
              <a:lnSpc>
                <a:spcPct val="9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uk-UA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95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Погашення відсотків за користування кредиту залученого для реалізації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проєкту "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Розвиток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міської інфраструктури -2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4 259,29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тис.грн.;</a:t>
            </a:r>
          </a:p>
          <a:p>
            <a:pPr marL="342900" indent="-342900">
              <a:lnSpc>
                <a:spcPct val="95000"/>
              </a:lnSpc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ru-RU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endParaRPr lang="uk-UA" sz="2000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endParaRPr lang="uk-UA" sz="2000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</a:t>
            </a:r>
            <a:r>
              <a:rPr lang="uk-UA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вартість заходів —   </a:t>
            </a:r>
            <a:endParaRPr lang="uk-UA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 </a:t>
            </a:r>
            <a:r>
              <a:rPr lang="uk-UA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976,84 тис. грн.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ru-RU" sz="16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uk-UA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uk-UA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223,03 тис.грн.</a:t>
            </a:r>
            <a:r>
              <a:rPr lang="uk-UA" sz="1600" b="1" dirty="0" smtClean="0"/>
              <a:t>- </a:t>
            </a:r>
            <a:r>
              <a:rPr lang="ru-RU" sz="1400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амортизаційні відрахування</a:t>
            </a:r>
            <a:r>
              <a:rPr lang="ru-RU" sz="16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</a:p>
          <a:p>
            <a:pPr algn="ctr">
              <a:lnSpc>
                <a:spcPct val="93000"/>
              </a:lnSpc>
              <a:buSzPct val="100000"/>
              <a:defRPr/>
            </a:pPr>
            <a:r>
              <a:rPr lang="uk-UA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 </a:t>
            </a:r>
            <a:r>
              <a:rPr lang="uk-UA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753,81 тис.грн.</a:t>
            </a:r>
            <a:r>
              <a:rPr lang="uk-UA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1600" dirty="0" smtClean="0"/>
              <a:t>– </a:t>
            </a:r>
            <a:r>
              <a:rPr lang="uk-UA" sz="1400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виробничі інвестиції з прибутку;</a:t>
            </a:r>
            <a:r>
              <a:rPr lang="uk-UA" sz="16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Блок-схема: сохраненные данные 10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312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3527" y="60458"/>
            <a:ext cx="8568952" cy="6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uk-UA" altLang="ru-RU" sz="2400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Заходи з водовідведення</a:t>
            </a:r>
            <a:endParaRPr lang="ru-RU" altLang="ru-RU" sz="2400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55029"/>
            <a:ext cx="907945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Придбання мулососної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комбінованої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каналопромивочної машини  – 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3416,66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тис.грн.;</a:t>
            </a:r>
          </a:p>
          <a:p>
            <a:pPr marL="285750" indent="-285750">
              <a:buFontTx/>
              <a:buChar char="-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Впровадження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диспетчиризації на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КНС в м. Житомир -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808,98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 грн;</a:t>
            </a:r>
            <a:endParaRPr lang="ru-RU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Tx/>
              <a:buChar char="-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Виготовлення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ПКД "Реконструкція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каналізаційного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напірного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колектору від КНС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Короленко по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вул. Л.Українки в м. Житомир - 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509,35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тис. грн;</a:t>
            </a:r>
            <a:endParaRPr lang="uk-UA" sz="1600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Придбання </a:t>
            </a:r>
            <a:r>
              <a:rPr lang="uk-UA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муловсмоктувальної машини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uk-UA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341,95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тис.грн.;</a:t>
            </a:r>
            <a:endParaRPr lang="ru-RU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Погашення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 кредиту залученого для реалізації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проєкту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"Розвиток міської інфраструктури -2"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uk-UA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792,35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тис.грн.;</a:t>
            </a:r>
            <a:endParaRPr lang="ru-RU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Погашення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відсотків за користування кредиту залученого для реалізації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проєкту 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"Розвиток міської інфраструктури -2"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uk-UA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972,11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</a:t>
            </a:r>
            <a:r>
              <a:rPr lang="uk-UA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.; </a:t>
            </a:r>
            <a:endParaRPr lang="uk-UA" sz="1600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Будівництво каналізаційного колектору на очисних спорудах каналізації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(</a:t>
            </a:r>
            <a:r>
              <a:rPr lang="ru-RU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ОСК-1) м. Житомир </a:t>
            </a:r>
            <a:r>
              <a:rPr lang="ru-RU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108,72 </a:t>
            </a:r>
            <a:r>
              <a:rPr lang="uk-UA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</a:t>
            </a:r>
            <a:r>
              <a:rPr lang="uk-UA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.; </a:t>
            </a:r>
            <a:endParaRPr lang="uk-UA" sz="1600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endParaRPr lang="uk-UA" b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</a:t>
            </a:r>
            <a:r>
              <a:rPr lang="uk-UA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вартість заходів —   </a:t>
            </a:r>
            <a:endParaRPr lang="uk-U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 </a:t>
            </a:r>
            <a:r>
              <a:rPr lang="uk-UA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950,12 тис</a:t>
            </a:r>
            <a:r>
              <a:rPr lang="uk-UA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грн</a:t>
            </a:r>
            <a:r>
              <a:rPr lang="uk-UA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uk-UA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uk-UA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550,67 </a:t>
            </a:r>
            <a:r>
              <a:rPr lang="uk-UA" sz="1600" b="1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</a:t>
            </a:r>
            <a:r>
              <a:rPr lang="uk-UA" sz="16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1600" b="1" i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амортизаційні відрахування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endParaRPr lang="ru-RU" i="1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 </a:t>
            </a:r>
            <a:r>
              <a:rPr lang="uk-UA" sz="1600" b="1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764,46 тис.грн</a:t>
            </a:r>
            <a:r>
              <a:rPr lang="uk-UA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i="1" dirty="0"/>
              <a:t>– </a:t>
            </a:r>
            <a:r>
              <a:rPr lang="uk-UA" sz="1600" b="1" i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виробничі інвестиції з прибутку</a:t>
            </a:r>
            <a:r>
              <a:rPr lang="uk-UA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sz="1600" b="1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634,99 тис. грн. – </a:t>
            </a:r>
            <a:r>
              <a:rPr lang="ru-RU" sz="1600" b="1" i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кошти, що не підлягають поверненню</a:t>
            </a:r>
            <a:r>
              <a:rPr lang="ru-RU" sz="1600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Блок-схема: сохраненные данные 10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80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7235" y="443527"/>
            <a:ext cx="8583238" cy="553876"/>
          </a:xfrm>
        </p:spPr>
        <p:txBody>
          <a:bodyPr numCol="1">
            <a:noAutofit/>
          </a:bodyPr>
          <a:lstStyle/>
          <a:p>
            <a:pPr marL="987425" indent="-45720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Проєкт </a:t>
            </a:r>
            <a:r>
              <a:rPr lang="ru-RU" sz="18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«Розвиток міської інфраструктури» (ПРМІ-2)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35696" y="2690146"/>
            <a:ext cx="936104" cy="450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00314" y="2320719"/>
            <a:ext cx="936104" cy="450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385" y="860911"/>
            <a:ext cx="842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uk-UA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 </a:t>
            </a:r>
            <a:r>
              <a:rPr lang="uk-UA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метою покращення якості та ефективності послуг з водопостачання </a:t>
            </a:r>
            <a:r>
              <a:rPr lang="uk-UA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Уряд </a:t>
            </a:r>
            <a:r>
              <a:rPr lang="uk-UA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України ініціював другу фазу </a:t>
            </a:r>
            <a:r>
              <a:rPr lang="uk-UA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проєкту </a:t>
            </a:r>
            <a:r>
              <a:rPr lang="uk-UA" sz="16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«Розвиток міської інфраструктури» (ПРМІ-2</a:t>
            </a:r>
            <a:r>
              <a:rPr lang="uk-UA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/>
        </p:blipFill>
        <p:spPr>
          <a:xfrm>
            <a:off x="1289767" y="1819807"/>
            <a:ext cx="6478173" cy="4619394"/>
          </a:xfrm>
          <a:prstGeom prst="rect">
            <a:avLst/>
          </a:prstGeom>
          <a:ln>
            <a:noFill/>
          </a:ln>
        </p:spPr>
      </p:pic>
      <p:grpSp>
        <p:nvGrpSpPr>
          <p:cNvPr id="9" name="Группа 8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Блок-схема: сохраненные данные 11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30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454936" y="161134"/>
            <a:ext cx="6244742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 "Розвиток міської інфраструктури -2</a:t>
            </a:r>
            <a:r>
              <a:rPr lang="ru-RU" altLang="ru-RU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</a:t>
            </a:r>
            <a:endParaRPr lang="ru-RU" alt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93" y="1239460"/>
            <a:ext cx="3473923" cy="231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5" y="1050811"/>
            <a:ext cx="2827930" cy="2504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399" y="1196752"/>
            <a:ext cx="2722924" cy="22100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64" y="3797174"/>
            <a:ext cx="5249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Реконструкція водопровідних очисних споруд та насосної станції 2-го </a:t>
            </a:r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підйому  </a:t>
            </a:r>
            <a:endParaRPr lang="ru-RU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05" y="4616329"/>
            <a:ext cx="53221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Реконструкція очисних споруд каналізації ОСК-2</a:t>
            </a:r>
            <a:endParaRPr lang="ru-RU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795" y="5365269"/>
            <a:ext cx="5352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Реконструкція водопровідних мереж </a:t>
            </a:r>
            <a:r>
              <a:rPr lang="ru-RU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міста</a:t>
            </a:r>
            <a:endParaRPr lang="ru-RU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s://bogorad-arch.com.ua/wp-content/uploads/2019/02/bogorad_aritects_tehnadzor_novost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6" y="3845263"/>
            <a:ext cx="3624337" cy="24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363" y="5922934"/>
            <a:ext cx="5249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Технічний нагляд за реконструкцією</a:t>
            </a:r>
            <a:endParaRPr lang="ru-RU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Блок-схема: сохраненные данные 14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5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323528" y="101332"/>
            <a:ext cx="8568951" cy="6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alt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Погашення тіла </a:t>
            </a:r>
            <a:r>
              <a:rPr lang="ru-RU" alt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відсотків за кредитом, </a:t>
            </a:r>
            <a:r>
              <a:rPr lang="ru-RU" alt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залученого </a:t>
            </a:r>
            <a:r>
              <a:rPr lang="ru-RU" alt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рамках </a:t>
            </a:r>
            <a:r>
              <a:rPr lang="ru-RU" alt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реалізації </a:t>
            </a:r>
            <a:r>
              <a:rPr lang="ru-RU" alt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проєкту </a:t>
            </a:r>
            <a:r>
              <a:rPr lang="ru-RU" alt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ru-RU" alt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Розвиток </a:t>
            </a:r>
            <a:r>
              <a:rPr lang="ru-RU" alt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міської інфраструктури -2" </a:t>
            </a:r>
            <a:endParaRPr lang="ru-RU" altLang="ru-RU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3405818"/>
              </p:ext>
            </p:extLst>
          </p:nvPr>
        </p:nvGraphicFramePr>
        <p:xfrm>
          <a:off x="493532" y="1124744"/>
          <a:ext cx="8130031" cy="451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922144" y="830588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Запланований обсяг фінансування на 2021 рік.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334469" y="5402299"/>
            <a:ext cx="8424936" cy="8899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defRPr/>
            </a:pP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Позичкові кошти фінансових установ, що </a:t>
            </a:r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передбачено </a:t>
            </a: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отримати у </a:t>
            </a:r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планованому </a:t>
            </a: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періоді  та підлягають поверненню  - 554 </a:t>
            </a:r>
            <a:r>
              <a:rPr lang="ru-RU" alt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919,05 тис</a:t>
            </a:r>
            <a:r>
              <a:rPr lang="ru-RU" alt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грн. (без ПДВ);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Блок-схема: сохраненные данные 12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5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72559" y="286828"/>
            <a:ext cx="8568952" cy="6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Існуючий стан </a:t>
            </a:r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електролізної установки по отриманню гіпохлориту </a:t>
            </a: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натрію</a:t>
            </a:r>
            <a:endParaRPr lang="ru-RU" b="1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imag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87" y="4135579"/>
            <a:ext cx="4013589" cy="225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3" y="4150078"/>
            <a:ext cx="4011409" cy="22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272559" y="907707"/>
            <a:ext cx="8568952" cy="32145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Електролізна установка по </a:t>
            </a:r>
            <a:r>
              <a:rPr lang="uk-UA" alt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виготовленню </a:t>
            </a:r>
            <a:r>
              <a:rPr lang="uk-UA" altLang="ru-RU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гіпохлориту натрію водоочисної станції КП «Житомирводоканал» вийшла з ладу. </a:t>
            </a:r>
            <a:r>
              <a:rPr lang="ru-RU" altLang="ru-RU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Необхідна термінова заміна неробочого </a:t>
            </a:r>
            <a:r>
              <a:rPr lang="ru-RU" alt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обладнання. </a:t>
            </a:r>
          </a:p>
          <a:p>
            <a:pPr algn="just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 </a:t>
            </a:r>
            <a:r>
              <a:rPr lang="uk-UA" altLang="ru-RU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експлуатації електролізної установки підприємство змушене </a:t>
            </a:r>
            <a:r>
              <a:rPr lang="uk-UA" alt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буде понести </a:t>
            </a:r>
            <a:r>
              <a:rPr lang="uk-UA" altLang="ru-RU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витрати на закупівлю 412 тон гіпохлориту в </a:t>
            </a:r>
            <a:r>
              <a:rPr lang="uk-UA" alt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 загальною </a:t>
            </a:r>
            <a:r>
              <a:rPr lang="uk-UA" altLang="ru-RU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вартістю – </a:t>
            </a:r>
            <a:r>
              <a:rPr lang="uk-UA" alt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4 453,72 </a:t>
            </a:r>
            <a:r>
              <a:rPr lang="uk-UA" altLang="ru-RU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 без ПДВ</a:t>
            </a:r>
            <a:r>
              <a:rPr lang="uk-UA" alt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Собівартість еквівалентного об’єму </a:t>
            </a:r>
            <a:r>
              <a:rPr lang="uk-UA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гіпохлориту, що виробляється </a:t>
            </a:r>
            <a:r>
              <a:rPr lang="ru-RU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електролізною </a:t>
            </a:r>
            <a:r>
              <a:rPr lang="uk-UA" sz="1800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установкою в рік складає 1038,69 тис.грн. без ПДВ</a:t>
            </a:r>
            <a:r>
              <a:rPr lang="uk-UA" sz="1800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altLang="ru-RU" sz="1800" b="1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Блок-схема: сохраненные данные 12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5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4"/>
          <p:cNvSpPr>
            <a:spLocks noChangeArrowheads="1"/>
          </p:cNvSpPr>
          <p:nvPr/>
        </p:nvSpPr>
        <p:spPr bwMode="auto">
          <a:xfrm>
            <a:off x="64194" y="4275313"/>
            <a:ext cx="4652538" cy="204854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Загальна вартість </a:t>
            </a:r>
            <a:r>
              <a:rPr lang="uk-UA" altLang="ru-RU" sz="21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заходу: </a:t>
            </a: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lang="uk-UA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493,21 </a:t>
            </a:r>
            <a:r>
              <a:rPr lang="uk-UA" alt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</a:t>
            </a:r>
            <a:r>
              <a:rPr lang="uk-UA" alt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грн</a:t>
            </a:r>
            <a:r>
              <a:rPr lang="uk-UA" altLang="ru-RU" sz="24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Заплановано профінансувати у 2021 р.:</a:t>
            </a: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3 729,37 тис. грн.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80673" y="19090"/>
            <a:ext cx="8640960" cy="6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buSzPct val="100000"/>
            </a:pP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Обладнання </a:t>
            </a:r>
            <a:r>
              <a:rPr lang="ru-RU" b="1" dirty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електролізної установки по отриманню гіпохлориту </a:t>
            </a:r>
            <a:r>
              <a:rPr lang="ru-RU" b="1" dirty="0" smtClean="0">
                <a:solidFill>
                  <a:srgbClr val="4B70A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натрію</a:t>
            </a:r>
            <a:endParaRPr lang="ru-RU" b="1" dirty="0">
              <a:solidFill>
                <a:srgbClr val="4B70A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0" name="Picture 6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8" y="1090556"/>
            <a:ext cx="4894751" cy="275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4846230" y="717064"/>
            <a:ext cx="4233228" cy="423569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Перелік обладнання:</a:t>
            </a:r>
          </a:p>
          <a:p>
            <a:pPr marL="285750" indent="-285750">
              <a:spcBef>
                <a:spcPct val="0"/>
              </a:spcBef>
              <a:spcAft>
                <a:spcPts val="966"/>
              </a:spcAft>
              <a:buFontTx/>
              <a:buChar char="-"/>
              <a:defRPr/>
            </a:pPr>
            <a:r>
              <a:rPr lang="uk-UA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електролізер</a:t>
            </a:r>
            <a:r>
              <a:rPr lang="uk-UA" alt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</a:t>
            </a:r>
            <a:r>
              <a:rPr lang="uk-UA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6500</a:t>
            </a:r>
            <a:r>
              <a:rPr lang="ru-RU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>
              <a:spcBef>
                <a:spcPct val="0"/>
              </a:spcBef>
              <a:spcAft>
                <a:spcPts val="966"/>
              </a:spcAft>
              <a:buFontTx/>
              <a:buChar char="-"/>
              <a:defRPr/>
            </a:pPr>
            <a:r>
              <a:rPr lang="ru-RU" alt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блок </a:t>
            </a:r>
            <a:r>
              <a:rPr lang="uk-UA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охолодження</a:t>
            </a:r>
            <a:r>
              <a:rPr lang="ru-RU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вхідної води електролізної установки ;</a:t>
            </a:r>
          </a:p>
          <a:p>
            <a:pPr marL="285750" indent="-285750">
              <a:spcBef>
                <a:spcPct val="0"/>
              </a:spcBef>
              <a:spcAft>
                <a:spcPts val="966"/>
              </a:spcAft>
              <a:buFontTx/>
              <a:buChar char="-"/>
              <a:defRPr/>
            </a:pPr>
            <a:r>
              <a:rPr lang="uk-UA" alt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блок безперервного пом'якшення води;</a:t>
            </a:r>
          </a:p>
          <a:p>
            <a:pPr marL="285750" indent="-285750">
              <a:spcBef>
                <a:spcPct val="0"/>
              </a:spcBef>
              <a:spcAft>
                <a:spcPts val="966"/>
              </a:spcAft>
              <a:buFontTx/>
              <a:buChar char="-"/>
              <a:defRPr/>
            </a:pPr>
            <a:r>
              <a:rPr lang="uk-UA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</a:t>
            </a:r>
            <a:r>
              <a:rPr lang="uk-UA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лок </a:t>
            </a:r>
            <a:r>
              <a:rPr lang="uk-UA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нагріву підготовленої води проточний ;</a:t>
            </a:r>
          </a:p>
          <a:p>
            <a:pPr marL="285750" indent="-285750">
              <a:spcBef>
                <a:spcPct val="0"/>
              </a:spcBef>
              <a:spcAft>
                <a:spcPts val="966"/>
              </a:spcAft>
              <a:buFontTx/>
              <a:buChar char="-"/>
              <a:defRPr/>
            </a:pPr>
            <a:r>
              <a:rPr lang="uk-UA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</a:t>
            </a:r>
            <a:r>
              <a:rPr lang="uk-UA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лок </a:t>
            </a:r>
            <a:r>
              <a:rPr lang="uk-UA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перекачки сольового розчину </a:t>
            </a:r>
            <a:r>
              <a:rPr lang="uk-UA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85750" indent="-285750">
              <a:spcBef>
                <a:spcPct val="0"/>
              </a:spcBef>
              <a:spcAft>
                <a:spcPts val="966"/>
              </a:spcAft>
              <a:buFontTx/>
              <a:buChar char="-"/>
              <a:defRPr/>
            </a:pPr>
            <a:r>
              <a:rPr lang="uk-UA" alt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</a:t>
            </a:r>
            <a:r>
              <a:rPr lang="uk-UA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нтерфейсна</a:t>
            </a:r>
            <a:r>
              <a:rPr lang="ru-RU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плата живлення в комплекті з </a:t>
            </a:r>
            <a:r>
              <a:rPr lang="ru-RU" altLang="ru-RU" sz="1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вентилятором охолодження </a:t>
            </a:r>
            <a:endParaRPr lang="uk-UA" altLang="ru-RU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4846230" y="5171477"/>
            <a:ext cx="4297770" cy="112225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67491" tIns="45624" rIns="67491" bIns="33746" anchor="ctr"/>
          <a:lstStyle>
            <a:lvl1pPr>
              <a:lnSpc>
                <a:spcPct val="93000"/>
              </a:lnSpc>
              <a:spcBef>
                <a:spcPts val="141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altLang="ru-RU" sz="21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Економія від впровадження заходу: </a:t>
            </a:r>
            <a:endParaRPr lang="uk-UA" altLang="ru-RU" sz="2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ct val="0"/>
              </a:spcBef>
              <a:spcAft>
                <a:spcPts val="966"/>
              </a:spcAft>
              <a:defRPr/>
            </a:pPr>
            <a:r>
              <a:rPr lang="uk-UA" sz="24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3 415,43 </a:t>
            </a:r>
            <a:r>
              <a:rPr lang="uk-UA" altLang="ru-RU" sz="24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тис.грн. в рік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323859"/>
            <a:ext cx="9079458" cy="534141"/>
            <a:chOff x="0" y="6384107"/>
            <a:chExt cx="9079458" cy="534141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0" y="6444355"/>
              <a:ext cx="7805936" cy="41364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Блок-схема: сохраненные данные 13"/>
            <p:cNvSpPr/>
            <p:nvPr/>
          </p:nvSpPr>
          <p:spPr>
            <a:xfrm>
              <a:off x="7467253" y="6444355"/>
              <a:ext cx="1086544" cy="413646"/>
            </a:xfrm>
            <a:prstGeom prst="flowChartOnlineStorage">
              <a:avLst/>
            </a:prstGeom>
            <a:solidFill>
              <a:srgbClr val="CC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6186" y="6384107"/>
              <a:ext cx="543272" cy="534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95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7436</TotalTime>
  <Words>953</Words>
  <Application>Microsoft Office PowerPoint</Application>
  <PresentationFormat>Экран (4:3)</PresentationFormat>
  <Paragraphs>127</Paragraphs>
  <Slides>17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Microsoft YaHei</vt:lpstr>
      <vt:lpstr>Arial</vt:lpstr>
      <vt:lpstr>Calibri</vt:lpstr>
      <vt:lpstr>Segoe UI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</dc:title>
  <dc:creator>Nikitin</dc:creator>
  <cp:lastModifiedBy>Александр</cp:lastModifiedBy>
  <cp:revision>910</cp:revision>
  <cp:lastPrinted>2020-04-07T08:46:42Z</cp:lastPrinted>
  <dcterms:created xsi:type="dcterms:W3CDTF">2016-01-15T19:43:34Z</dcterms:created>
  <dcterms:modified xsi:type="dcterms:W3CDTF">2021-03-10T09:16:00Z</dcterms:modified>
</cp:coreProperties>
</file>