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4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34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12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35.jpeg" ContentType="image/jpeg"/>
  <Override PartName="/ppt/media/image15.png" ContentType="image/png"/>
  <Override PartName="/ppt/media/image16.png" ContentType="image/png"/>
  <Override PartName="/ppt/media/image17.jpeg" ContentType="image/jpeg"/>
  <Override PartName="/ppt/media/image18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26.png" ContentType="image/png"/>
  <Override PartName="/ppt/media/image27.gif" ContentType="image/gif"/>
  <Override PartName="/ppt/media/image28.jpeg" ContentType="image/jpeg"/>
  <Override PartName="/ppt/media/image30.png" ContentType="image/png"/>
  <Override PartName="/ppt/media/image42.png" ContentType="image/png"/>
  <Override PartName="/ppt/media/image31.jpeg" ContentType="image/jpeg"/>
  <Override PartName="/ppt/media/image32.jpeg" ContentType="image/jpeg"/>
  <Override PartName="/ppt/media/image33.jpeg" ContentType="image/jpeg"/>
  <Override PartName="/ppt/media/image36.jpeg" ContentType="image/jpeg"/>
  <Override PartName="/ppt/media/image37.png" ContentType="image/png"/>
  <Override PartName="/ppt/media/image38.png" ContentType="image/png"/>
  <Override PartName="/ppt/media/image39.jpeg" ContentType="image/jpeg"/>
  <Override PartName="/ppt/media/image40.png" ContentType="image/png"/>
  <Override PartName="/ppt/media/image41.png" ContentType="image/png"/>
  <Override PartName="/ppt/media/image43.jpeg" ContentType="image/jpeg"/>
  <Override PartName="/ppt/media/image44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7"/>
          <c:dPt>
            <c:idx val="0"/>
            <c:explosion val="7"/>
            <c:spPr>
              <a:ln>
                <a:noFill/>
              </a:ln>
            </c:spPr>
          </c:dPt>
          <c:dPt>
            <c:idx val="1"/>
            <c:explosion val="7"/>
            <c:spPr>
              <a:ln>
                <a:noFill/>
              </a:ln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showLegendKey val="0"/>
              <c:showVal val="0"/>
              <c:showCatName val="0"/>
              <c:showSerName val="0"/>
              <c:showPercent val="0"/>
            </c:dLbl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Погашення тіла кредиту 5 689,38 тис.грн</c:v>
                </c:pt>
                <c:pt idx="1">
                  <c:v>Погашення відсотків за користування 2 332,96 тис.грн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70.92</c:v>
                </c:pt>
                <c:pt idx="1">
                  <c:v>29.08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0234780162584866"/>
          <c:y val="0.708625477449489"/>
          <c:w val="0.948357638488709"/>
          <c:h val="0.27448424815669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1" sz="20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uk-UA" sz="2000" spc="-1" strike="noStrike">
                <a:latin typeface="Arial"/>
              </a:rPr>
              <a:t>Для правки формата примечаний щёлкните мышью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uk-UA" sz="1400" spc="-1" strike="noStrike">
                <a:latin typeface="Times New Roman"/>
              </a:rPr>
              <a:t> 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uk-UA" sz="1400" spc="-1" strike="noStrike">
                <a:latin typeface="Times New Roman"/>
              </a:rPr>
              <a:t> 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uk-UA" sz="1400" spc="-1" strike="noStrike">
                <a:latin typeface="Times New Roman"/>
              </a:rPr>
              <a:t> 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BC6D742-5177-4BBE-833E-C497D601A4B5}" type="slidenum">
              <a:rPr b="0" lang="uk-UA" sz="1400" spc="-1" strike="noStrike">
                <a:latin typeface="Times New Roman"/>
              </a:rPr>
              <a:t>1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917640" y="746280"/>
            <a:ext cx="4971600" cy="372852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>
            <a:norm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99BB3E3-E0B9-40AA-946E-8DB54C7CC4FC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marL="216000" indent="-213840" algn="r">
              <a:lnSpc>
                <a:spcPct val="100000"/>
              </a:lnSpc>
            </a:pPr>
            <a:fld id="{53EA4198-13BC-4AE5-B4AD-91AB080DE749}" type="slidenum">
              <a:rPr b="0" lang="uk-UA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B83775AA-9B5C-4418-88FB-917882901743}" type="slidenum">
              <a:rPr b="0" lang="uk-UA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uk-UA" sz="14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85800" y="4400640"/>
            <a:ext cx="5486040" cy="35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AFDD2D4-6C6F-44CF-BFC4-2F21F2B58401}" type="slidenum">
              <a:rPr b="0" lang="uk-UA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uk-UA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marL="216000" indent="-213840" algn="r">
              <a:lnSpc>
                <a:spcPct val="100000"/>
              </a:lnSpc>
            </a:pPr>
            <a:fld id="{1C4B130B-117D-4DD5-A622-7227E55783BC}" type="slidenum">
              <a:rPr b="0" lang="uk-UA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uk-UA" sz="1400" spc="-1" strike="noStrike">
              <a:latin typeface="Times New Roman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F0EC3DA9-D4DD-4BFE-8B01-8DA44F9317CB}" type="slidenum">
              <a:rPr b="0" lang="uk-UA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uk-UA" sz="14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Img"/>
          </p:nvPr>
        </p:nvSpPr>
        <p:spPr>
          <a:xfrm>
            <a:off x="1143000" y="695160"/>
            <a:ext cx="4571640" cy="3428640"/>
          </a:xfrm>
          <a:prstGeom prst="rect">
            <a:avLst/>
          </a:prstGeom>
        </p:spPr>
      </p:sp>
      <p:sp>
        <p:nvSpPr>
          <p:cNvPr id="250" name="CustomShape 4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marL="216000" indent="-213840" algn="r">
              <a:lnSpc>
                <a:spcPct val="100000"/>
              </a:lnSpc>
            </a:pPr>
            <a:fld id="{67206072-9273-4A62-A5B1-0AAE64130A08}" type="slidenum">
              <a:rPr b="0" lang="uk-UA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b="0" lang="uk-UA" sz="1400" spc="-1" strike="noStrike"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ldImg"/>
          </p:nvPr>
        </p:nvSpPr>
        <p:spPr>
          <a:xfrm>
            <a:off x="1141560" y="695160"/>
            <a:ext cx="4571640" cy="3428640"/>
          </a:xfrm>
          <a:prstGeom prst="rect">
            <a:avLst/>
          </a:prstGeom>
        </p:spPr>
      </p:sp>
      <p:sp>
        <p:nvSpPr>
          <p:cNvPr id="253" name="Custom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917640" y="746280"/>
            <a:ext cx="4971600" cy="3728520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 b="0" lang="uk-UA" sz="2000" spc="-1" strike="noStrike">
              <a:latin typeface="Arial"/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8BB15E1-9DC4-4C53-AD41-9FF49CB54646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917640" y="746280"/>
            <a:ext cx="4971600" cy="372852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 b="0" lang="uk-UA" sz="2000" spc="-1" strike="noStrike">
              <a:latin typeface="Arial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5A32CCB-3F95-4782-800C-64F84F35DE60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18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18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18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18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0EF8264-99AD-4C84-A7BA-FA5C281A3800}" type="datetime">
              <a:rPr b="0" lang="uk-UA" sz="1200" spc="-1" strike="noStrike">
                <a:solidFill>
                  <a:srgbClr val="8b8b8b"/>
                </a:solidFill>
                <a:latin typeface="Calibri"/>
              </a:rPr>
              <a:t>3.6.19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6C0CD53-0176-4F76-8E79-AB3A41394DFF}" type="slidenum">
              <a:rPr b="0" lang="uk-UA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371D59E-0184-4E61-B7D5-A01B4DEB9118}" type="datetime">
              <a:rPr b="0" lang="uk-UA" sz="1200" spc="-1" strike="noStrike">
                <a:solidFill>
                  <a:srgbClr val="8b8b8b"/>
                </a:solidFill>
                <a:latin typeface="Calibri"/>
              </a:rPr>
              <a:t>3.6.19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C1037EE-6E7D-4E8F-AE80-0E41A59BA935}" type="slidenum">
              <a:rPr b="0" lang="uk-UA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DE0BB50-83DE-4D95-989D-E7FA34B471BA}" type="datetime">
              <a:rPr b="0" lang="uk-UA" sz="1200" spc="-1" strike="noStrike">
                <a:solidFill>
                  <a:srgbClr val="8b8b8b"/>
                </a:solidFill>
                <a:latin typeface="Calibri"/>
              </a:rPr>
              <a:t>3.6.19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56BA21-2DF2-4330-8D30-688BB226467C}" type="slidenum">
              <a:rPr b="0" lang="uk-UA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uk-U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1840" cy="13204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gif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"/>
          <p:cNvPicPr/>
          <p:nvPr/>
        </p:nvPicPr>
        <p:blipFill>
          <a:blip r:embed="rId1"/>
          <a:stretch/>
        </p:blipFill>
        <p:spPr>
          <a:xfrm>
            <a:off x="3492000" y="4581000"/>
            <a:ext cx="2304000" cy="19209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611640" y="2757240"/>
            <a:ext cx="8064360" cy="107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17375e"/>
                </a:solidFill>
                <a:latin typeface="Verdana"/>
                <a:ea typeface="Verdana"/>
              </a:rPr>
              <a:t>КП «Житомирводоканал»</a:t>
            </a: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0000"/>
                </a:solidFill>
                <a:latin typeface="Verdana"/>
                <a:ea typeface="Verdana"/>
              </a:rPr>
              <a:t>Проект інвестиційної програми НКРЕКП на 2019 р.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69" name="Рисунок 6" descr=""/>
          <p:cNvPicPr/>
          <p:nvPr/>
        </p:nvPicPr>
        <p:blipFill>
          <a:blip r:embed="rId2"/>
          <a:stretch/>
        </p:blipFill>
        <p:spPr>
          <a:xfrm>
            <a:off x="3323160" y="260640"/>
            <a:ext cx="2497320" cy="247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076000" y="3031920"/>
            <a:ext cx="3645000" cy="2108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320" rIns="67320" bIns="33840" anchor="ctr"/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Вартість заходу: 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492,80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тис.грн.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449720" y="380160"/>
            <a:ext cx="621828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Прилади автоматизованої системи комерційного обліку електроенергії АСКОЕ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216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217" name="Рисунок 8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pic>
        <p:nvPicPr>
          <p:cNvPr id="218" name="Picture 2" descr=""/>
          <p:cNvPicPr/>
          <p:nvPr/>
        </p:nvPicPr>
        <p:blipFill>
          <a:blip r:embed="rId3"/>
          <a:stretch/>
        </p:blipFill>
        <p:spPr>
          <a:xfrm>
            <a:off x="230760" y="1349280"/>
            <a:ext cx="4464000" cy="547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414040" y="4268880"/>
            <a:ext cx="3645000" cy="2108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320" rIns="67320" bIns="33840" anchor="ctr"/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Вартість заходу: 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675,72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 тис.грн.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Окупність: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5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місяців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449720" y="380160"/>
            <a:ext cx="621828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Мобільна лабораторія для контролю стану стічних та поверхневих вод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221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8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" descr=""/>
          <p:cNvPicPr/>
          <p:nvPr/>
        </p:nvPicPr>
        <p:blipFill>
          <a:blip r:embed="rId3"/>
          <a:stretch/>
        </p:blipFill>
        <p:spPr>
          <a:xfrm>
            <a:off x="-17640" y="3357000"/>
            <a:ext cx="5409360" cy="3065040"/>
          </a:xfrm>
          <a:prstGeom prst="rect">
            <a:avLst/>
          </a:prstGeom>
          <a:ln>
            <a:noFill/>
          </a:ln>
        </p:spPr>
      </p:pic>
      <p:pic>
        <p:nvPicPr>
          <p:cNvPr id="224" name="Picture 16" descr=""/>
          <p:cNvPicPr/>
          <p:nvPr/>
        </p:nvPicPr>
        <p:blipFill>
          <a:blip r:embed="rId4"/>
          <a:stretch/>
        </p:blipFill>
        <p:spPr>
          <a:xfrm>
            <a:off x="83160" y="1686960"/>
            <a:ext cx="1577160" cy="1577160"/>
          </a:xfrm>
          <a:prstGeom prst="rect">
            <a:avLst/>
          </a:prstGeom>
          <a:ln>
            <a:noFill/>
          </a:ln>
        </p:spPr>
      </p:pic>
      <p:pic>
        <p:nvPicPr>
          <p:cNvPr id="225" name="Picture 18" descr=""/>
          <p:cNvPicPr/>
          <p:nvPr/>
        </p:nvPicPr>
        <p:blipFill>
          <a:blip r:embed="rId5"/>
          <a:stretch/>
        </p:blipFill>
        <p:spPr>
          <a:xfrm>
            <a:off x="1409400" y="1615320"/>
            <a:ext cx="1591920" cy="1591920"/>
          </a:xfrm>
          <a:prstGeom prst="rect">
            <a:avLst/>
          </a:prstGeom>
          <a:ln>
            <a:noFill/>
          </a:ln>
        </p:spPr>
      </p:pic>
      <p:pic>
        <p:nvPicPr>
          <p:cNvPr id="226" name="Picture 20" descr=""/>
          <p:cNvPicPr/>
          <p:nvPr/>
        </p:nvPicPr>
        <p:blipFill>
          <a:blip r:embed="rId6"/>
          <a:stretch/>
        </p:blipFill>
        <p:spPr>
          <a:xfrm>
            <a:off x="4586760" y="1466280"/>
            <a:ext cx="1622880" cy="1890360"/>
          </a:xfrm>
          <a:prstGeom prst="rect">
            <a:avLst/>
          </a:prstGeom>
          <a:ln>
            <a:noFill/>
          </a:ln>
        </p:spPr>
      </p:pic>
      <p:pic>
        <p:nvPicPr>
          <p:cNvPr id="227" name="Picture 22" descr=""/>
          <p:cNvPicPr/>
          <p:nvPr/>
        </p:nvPicPr>
        <p:blipFill>
          <a:blip r:embed="rId7"/>
          <a:stretch/>
        </p:blipFill>
        <p:spPr>
          <a:xfrm>
            <a:off x="6311160" y="1266840"/>
            <a:ext cx="2804400" cy="2271600"/>
          </a:xfrm>
          <a:prstGeom prst="rect">
            <a:avLst/>
          </a:prstGeom>
          <a:ln>
            <a:noFill/>
          </a:ln>
        </p:spPr>
      </p:pic>
      <p:pic>
        <p:nvPicPr>
          <p:cNvPr id="228" name="Picture 24" descr=""/>
          <p:cNvPicPr/>
          <p:nvPr/>
        </p:nvPicPr>
        <p:blipFill>
          <a:blip r:embed="rId8"/>
          <a:stretch/>
        </p:blipFill>
        <p:spPr>
          <a:xfrm>
            <a:off x="2836440" y="1694880"/>
            <a:ext cx="1649520" cy="156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478840" y="2714400"/>
            <a:ext cx="3645000" cy="2108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320" rIns="67320" bIns="33840" anchor="ctr"/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Вартість заходу: 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1433,2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 тис.грн.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Окупність: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59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місяців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449720" y="545400"/>
            <a:ext cx="621828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Аварійно-ремонтна майстерня на базі шасі МАЗ-4371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231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232" name="Рисунок 8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pic>
        <p:nvPicPr>
          <p:cNvPr id="233" name="Рисунок 1" descr=""/>
          <p:cNvPicPr/>
          <p:nvPr/>
        </p:nvPicPr>
        <p:blipFill>
          <a:blip r:embed="rId3"/>
          <a:stretch/>
        </p:blipFill>
        <p:spPr>
          <a:xfrm>
            <a:off x="0" y="2061000"/>
            <a:ext cx="5363640" cy="337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49720" y="380160"/>
            <a:ext cx="60742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Інженерно-геологічні роботи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Технічне обстеження будівель і споруд на території очисних споруд каналізації-2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235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8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pic>
        <p:nvPicPr>
          <p:cNvPr id="237" name="Рисунок 1" descr=""/>
          <p:cNvPicPr/>
          <p:nvPr/>
        </p:nvPicPr>
        <p:blipFill>
          <a:blip r:embed="rId3"/>
          <a:stretch/>
        </p:blipFill>
        <p:spPr>
          <a:xfrm>
            <a:off x="4403880" y="3579120"/>
            <a:ext cx="4715640" cy="293940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510480" y="1611000"/>
            <a:ext cx="84542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Для завершення проектних робіт з реконструкції очисних споруд каналізації-2 (ОСК-2) КП «Житомирводоканал» необхідно надати підряднику інформацію щодо стану будівельного майданчика.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2256120" y="2811240"/>
            <a:ext cx="4461480" cy="810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320" rIns="67320" bIns="33840" anchor="ctr"/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Загальна вартість заходів: 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667,60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 тис.грн.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240" name="Рисунок 10" descr=""/>
          <p:cNvPicPr/>
          <p:nvPr/>
        </p:nvPicPr>
        <p:blipFill>
          <a:blip r:embed="rId4"/>
          <a:stretch/>
        </p:blipFill>
        <p:spPr>
          <a:xfrm>
            <a:off x="0" y="3744000"/>
            <a:ext cx="4181040" cy="279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512360" y="3717000"/>
            <a:ext cx="567000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320" rIns="67320" tIns="33840" bIns="33840" anchor="b"/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3a629e"/>
                </a:solidFill>
                <a:latin typeface="Verdana"/>
                <a:ea typeface="Microsoft YaHei"/>
              </a:rPr>
              <a:t>ДЯКУЄМО ЗА УВАГУ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242" name="Picture 6" descr=""/>
          <p:cNvPicPr/>
          <p:nvPr/>
        </p:nvPicPr>
        <p:blipFill>
          <a:blip r:embed="rId1"/>
          <a:stretch/>
        </p:blipFill>
        <p:spPr>
          <a:xfrm>
            <a:off x="3126600" y="4365000"/>
            <a:ext cx="2441160" cy="203544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5" descr=""/>
          <p:cNvPicPr/>
          <p:nvPr/>
        </p:nvPicPr>
        <p:blipFill>
          <a:blip r:embed="rId2"/>
          <a:stretch/>
        </p:blipFill>
        <p:spPr>
          <a:xfrm>
            <a:off x="3099600" y="620640"/>
            <a:ext cx="2497320" cy="247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9280" y="1808640"/>
            <a:ext cx="905328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"/>
          <p:cNvSpPr/>
          <p:nvPr/>
        </p:nvSpPr>
        <p:spPr>
          <a:xfrm>
            <a:off x="160560" y="1899360"/>
            <a:ext cx="8910360" cy="423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320" rIns="67320" tIns="33840" bIns="33840" anchor="ctr"/>
          <a:p>
            <a:pPr algn="ctr">
              <a:lnSpc>
                <a:spcPct val="93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11 841,39 тис.грн (без ПДВ)  з них: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24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За господарською діяльністю:</a:t>
            </a: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uk-UA" sz="1600" spc="-1" strike="noStrike">
                <a:solidFill>
                  <a:srgbClr val="376092"/>
                </a:solidFill>
                <a:latin typeface="Verdana"/>
                <a:ea typeface="Verdana"/>
              </a:rPr>
              <a:t>На водопостачання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— </a:t>
            </a:r>
            <a:r>
              <a:rPr b="1" lang="uk-UA" sz="2000" spc="-1" strike="noStrike">
                <a:solidFill>
                  <a:srgbClr val="376092"/>
                </a:solidFill>
                <a:latin typeface="Verdana"/>
                <a:ea typeface="Verdana"/>
              </a:rPr>
              <a:t>4 688,68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тис.грн;</a:t>
            </a: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uk-UA" sz="1600" spc="-1" strike="noStrike">
                <a:solidFill>
                  <a:srgbClr val="e46c0a"/>
                </a:solidFill>
                <a:latin typeface="Verdana"/>
                <a:ea typeface="Verdana"/>
              </a:rPr>
              <a:t>На водовідведення</a:t>
            </a:r>
            <a:r>
              <a:rPr b="1" lang="uk-UA" sz="1600" spc="-1" strike="noStrike">
                <a:solidFill>
                  <a:srgbClr val="f7a83f"/>
                </a:solidFill>
                <a:latin typeface="Verdana"/>
                <a:ea typeface="Verdana"/>
              </a:rPr>
              <a:t>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— </a:t>
            </a:r>
            <a:r>
              <a:rPr b="1" lang="uk-UA" sz="2000" spc="-1" strike="noStrike">
                <a:solidFill>
                  <a:srgbClr val="e46c0a"/>
                </a:solidFill>
                <a:latin typeface="Verdana"/>
                <a:ea typeface="Verdana"/>
              </a:rPr>
              <a:t>7 152,71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тис.грн</a:t>
            </a: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За джерелами фінансування:</a:t>
            </a: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За рахунок </a:t>
            </a:r>
            <a:r>
              <a:rPr b="1" lang="uk-UA" sz="1600" spc="-1" strike="noStrike">
                <a:solidFill>
                  <a:srgbClr val="00b050"/>
                </a:solidFill>
                <a:latin typeface="Verdana"/>
                <a:ea typeface="Verdana"/>
              </a:rPr>
              <a:t>амортизаційних відрахувань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згідно зі структурою </a:t>
            </a: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затвердженого тарифу — </a:t>
            </a: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11 054,50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</a:t>
            </a: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За рахунок </a:t>
            </a:r>
            <a:r>
              <a:rPr b="1" lang="uk-UA" sz="1600" spc="-1" strike="noStrike">
                <a:solidFill>
                  <a:srgbClr val="00b050"/>
                </a:solidFill>
                <a:latin typeface="Verdana"/>
                <a:ea typeface="Verdana"/>
              </a:rPr>
              <a:t>виробничих інвестицій з прибутку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— </a:t>
            </a: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786,89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 </a:t>
            </a: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uk-UA" sz="16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449720" y="260640"/>
            <a:ext cx="6155640" cy="61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320" rIns="67320" tIns="33840" bIns="33840"/>
          <a:p>
            <a:pPr algn="ctr">
              <a:lnSpc>
                <a:spcPct val="100000"/>
              </a:lnSpc>
            </a:pPr>
            <a:r>
              <a:rPr b="1" lang="uk-UA" sz="1879" spc="-1" strike="noStrike">
                <a:solidFill>
                  <a:srgbClr val="000000"/>
                </a:solidFill>
                <a:latin typeface="Verdana"/>
                <a:ea typeface="Verdana"/>
              </a:rPr>
              <a:t>Обсяг запланованих інвестицій, які впливають на структуру тарифу в 2019 р.</a:t>
            </a:r>
            <a:endParaRPr b="0" lang="uk-UA" sz="1879" spc="-1" strike="noStrike">
              <a:latin typeface="Arial"/>
            </a:endParaRPr>
          </a:p>
        </p:txBody>
      </p:sp>
      <p:pic>
        <p:nvPicPr>
          <p:cNvPr id="173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9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6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1449720" y="375840"/>
            <a:ext cx="6155640" cy="61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320" rIns="67320" tIns="33840" bIns="3384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376092"/>
                </a:solidFill>
                <a:latin typeface="Verdana"/>
                <a:ea typeface="Verdana"/>
              </a:rPr>
              <a:t>Заходи з водопостачання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29880" y="2133000"/>
            <a:ext cx="9074160" cy="423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ctr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Погашення тіла кредиту, залученого для реалізації проекту «Розвиток міської інфраструктури – 2» 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uk-UA" sz="2000" spc="-1" strike="noStrike">
                <a:solidFill>
                  <a:srgbClr val="ff0000"/>
                </a:solidFill>
                <a:latin typeface="Verdana"/>
                <a:ea typeface="Verdana"/>
              </a:rPr>
              <a:t>3 351,04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тис. грн.;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endParaRPr b="0" lang="uk-UA" sz="1800" spc="-1" strike="noStrike">
              <a:latin typeface="Arial"/>
            </a:endParaRPr>
          </a:p>
          <a:p>
            <a:pPr marL="343080" indent="-342720" algn="ctr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Погашення відсотків за користування кредитом, залученим для реалізації проекту «Розвиток міської інфраструктури – 2» 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uk-UA" sz="2000" spc="-1" strike="noStrike">
                <a:solidFill>
                  <a:srgbClr val="ff0000"/>
                </a:solidFill>
                <a:latin typeface="Verdana"/>
                <a:ea typeface="Verdana"/>
              </a:rPr>
              <a:t>1 337,64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тис. грн.;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000000"/>
                </a:solidFill>
                <a:latin typeface="Verdana"/>
                <a:ea typeface="Verdana"/>
              </a:rPr>
              <a:t>Загальна вартість заходів — 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4 688,68 тис. грн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.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500" spc="-1" strike="noStrike">
                <a:solidFill>
                  <a:srgbClr val="000000"/>
                </a:solidFill>
                <a:latin typeface="Verdana"/>
                <a:ea typeface="Verdana"/>
              </a:rPr>
              <a:t>з яких:</a:t>
            </a:r>
            <a:endParaRPr b="0" lang="uk-UA" sz="15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b="1" i="1" lang="uk-UA" sz="2000" spc="-1" strike="noStrike">
                <a:solidFill>
                  <a:srgbClr val="000000"/>
                </a:solidFill>
                <a:latin typeface="Verdana"/>
                <a:ea typeface="Verdana"/>
              </a:rPr>
              <a:t>3 901,79 </a:t>
            </a:r>
            <a:r>
              <a:rPr b="1" i="1" lang="uk-UA" sz="15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</a:t>
            </a:r>
            <a:r>
              <a:rPr b="1" lang="uk-UA" sz="1500" spc="-1" strike="noStrike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b="0" lang="uk-UA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1500" spc="-1" strike="noStrike">
                <a:solidFill>
                  <a:srgbClr val="000000"/>
                </a:solidFill>
                <a:latin typeface="Verdana"/>
                <a:ea typeface="Verdana"/>
              </a:rPr>
              <a:t>(амортизаційні відрахування)</a:t>
            </a:r>
            <a:endParaRPr b="0" lang="uk-UA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1500" spc="-1" strike="noStrike">
                <a:solidFill>
                  <a:srgbClr val="000000"/>
                </a:solidFill>
                <a:latin typeface="Verdana"/>
                <a:ea typeface="Verdana"/>
              </a:rPr>
              <a:t>- </a:t>
            </a:r>
            <a:r>
              <a:rPr b="1" i="1" lang="uk-UA" sz="2000" spc="-1" strike="noStrike">
                <a:solidFill>
                  <a:srgbClr val="000000"/>
                </a:solidFill>
                <a:latin typeface="Verdana"/>
                <a:ea typeface="Verdana"/>
              </a:rPr>
              <a:t>786,89</a:t>
            </a:r>
            <a:r>
              <a:rPr b="1" i="1" lang="uk-UA" sz="24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1" i="1" lang="uk-UA" sz="15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</a:t>
            </a:r>
            <a:endParaRPr b="0" lang="uk-UA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1500" spc="-1" strike="noStrike">
                <a:solidFill>
                  <a:srgbClr val="000000"/>
                </a:solidFill>
                <a:latin typeface="Verdana"/>
                <a:ea typeface="Verdana"/>
              </a:rPr>
              <a:t>(за рахунок виробничих інвестицій з прибутку)</a:t>
            </a:r>
            <a:endParaRPr b="0" lang="uk-UA" sz="15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6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1449720" y="375840"/>
            <a:ext cx="6155640" cy="61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320" rIns="67320" tIns="33840" bIns="33840"/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e46c0a"/>
                </a:solidFill>
                <a:latin typeface="Verdana"/>
                <a:ea typeface="Verdana"/>
              </a:rPr>
              <a:t>Заходи з водовідведення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69480" y="1353960"/>
            <a:ext cx="9074160" cy="552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Погашення тіла кредиту, залученого для реалізації проекту "Розвиток міської інфраструктури -2"–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2 338,34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Погашення відсотків за користування кредитом, залученим для реалізації проекту "Розвиток міської інфраструктури -2" -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995,32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  тис. грн.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Дизельний зварювальний агрегат </a:t>
            </a: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–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308,33 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грн.;</a:t>
            </a: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Апарат для стикового зварювання пластикових труб</a:t>
            </a: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–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241,40</a:t>
            </a: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 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тис.грн.;</a:t>
            </a: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Прилади автоматизованої системи комерційного обліку електроенергії АСКОЕ –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492,80</a:t>
            </a:r>
            <a:r>
              <a:rPr b="1" lang="uk-UA" sz="1600" spc="-1" strike="noStrike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 тис. грн.;</a:t>
            </a: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Мобільна лабораторія– 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675,72</a:t>
            </a:r>
            <a:r>
              <a:rPr b="1" lang="uk-UA" sz="1600" spc="-1" strike="noStrike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грн.;</a:t>
            </a: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Аварійно-ремонтна майстерня –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1 433,20 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грн.; </a:t>
            </a: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Технічне обстеження будівель і споруд для реконструкції (ОСК-2) -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291,65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тис. грн.</a:t>
            </a: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Інженерно-геологічні роботи (ОСК-2) -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263,47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 тис. грн.</a:t>
            </a:r>
            <a:endParaRPr b="0" lang="uk-UA" sz="1600" spc="-1" strike="noStrike">
              <a:latin typeface="Arial"/>
            </a:endParaRPr>
          </a:p>
          <a:p>
            <a:pPr marL="343080" indent="-342720">
              <a:lnSpc>
                <a:spcPct val="95000"/>
              </a:lnSpc>
              <a:buClr>
                <a:srgbClr val="000000"/>
              </a:buClr>
              <a:buFont typeface="Times New Roman"/>
              <a:buChar char="-"/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Технічне обстеження первинних відстійників та камери випуску  сирого осаду (ОСК-2)  - </a:t>
            </a:r>
            <a:r>
              <a:rPr b="1" lang="uk-UA" sz="1800" spc="-1" strike="noStrike">
                <a:solidFill>
                  <a:srgbClr val="ff0000"/>
                </a:solidFill>
                <a:latin typeface="Verdana"/>
                <a:ea typeface="Verdana"/>
              </a:rPr>
              <a:t>112,48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 тис. грн.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endParaRPr b="0" lang="uk-UA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Verdana"/>
                <a:ea typeface="Verdana"/>
              </a:rPr>
              <a:t>Загальна вартість заходів —   </a:t>
            </a:r>
            <a:endParaRPr b="0" lang="uk-UA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ff0000"/>
                </a:solidFill>
                <a:latin typeface="Verdana"/>
                <a:ea typeface="Verdana"/>
              </a:rPr>
              <a:t>7 152,71 тис. грн.</a:t>
            </a:r>
            <a:endParaRPr b="0" lang="uk-UA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1400" spc="-1" strike="noStrike">
                <a:solidFill>
                  <a:srgbClr val="000000"/>
                </a:solidFill>
                <a:latin typeface="Verdana"/>
                <a:ea typeface="Verdana"/>
              </a:rPr>
              <a:t>(амортизаційні відрахування)</a:t>
            </a:r>
            <a:endParaRPr b="0" lang="uk-UA" sz="1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745560" y="443520"/>
            <a:ext cx="6866280" cy="553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987480" indent="-456840" algn="ctr"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002060"/>
                </a:solidFill>
                <a:latin typeface="Verdana"/>
                <a:ea typeface="Verdana"/>
              </a:rPr>
              <a:t>Проект «Розвиток міської інфраструктури» (ПРМІ-2)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sp>
        <p:nvSpPr>
          <p:cNvPr id="185" name="CustomShape 2"/>
          <p:cNvSpPr/>
          <p:nvPr/>
        </p:nvSpPr>
        <p:spPr>
          <a:xfrm>
            <a:off x="1835640" y="2690280"/>
            <a:ext cx="935640" cy="45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3"/>
          <p:cNvSpPr/>
          <p:nvPr/>
        </p:nvSpPr>
        <p:spPr>
          <a:xfrm>
            <a:off x="5600160" y="2320560"/>
            <a:ext cx="935640" cy="45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Рисунок 12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237240" y="1259280"/>
            <a:ext cx="84247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1" lang="uk-UA" sz="1600" spc="-1" strike="noStrike">
                <a:solidFill>
                  <a:srgbClr val="000000"/>
                </a:solidFill>
                <a:latin typeface="Verdana"/>
                <a:ea typeface="Verdana"/>
              </a:rPr>
              <a:t>З метою покращення якості та ефективності послуг з водопостачання уряд України ініціював другу фазу проекту «Розвиток міської інфраструктури» (ПРМІ-2)</a:t>
            </a:r>
            <a:endParaRPr b="0" lang="uk-UA" sz="1600" spc="-1" strike="noStrike">
              <a:latin typeface="Arial"/>
            </a:endParaRPr>
          </a:p>
        </p:txBody>
      </p:sp>
      <p:pic>
        <p:nvPicPr>
          <p:cNvPr id="189" name="Рисунок 9" descr=""/>
          <p:cNvPicPr/>
          <p:nvPr/>
        </p:nvPicPr>
        <p:blipFill>
          <a:blip r:embed="rId3"/>
          <a:stretch/>
        </p:blipFill>
        <p:spPr>
          <a:xfrm>
            <a:off x="1331640" y="2100600"/>
            <a:ext cx="6477840" cy="461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49720" y="416520"/>
            <a:ext cx="624456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Проект "Розвиток міської інфраструктури -2</a:t>
            </a:r>
            <a:r>
              <a:rPr b="1" lang="uk-UA" sz="1800" spc="-1" strike="noStrike">
                <a:solidFill>
                  <a:srgbClr val="000000"/>
                </a:solidFill>
                <a:latin typeface="Verdana"/>
                <a:ea typeface="Verdana"/>
              </a:rPr>
              <a:t>"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91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7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pic>
        <p:nvPicPr>
          <p:cNvPr id="193" name="Picture 6" descr=""/>
          <p:cNvPicPr/>
          <p:nvPr/>
        </p:nvPicPr>
        <p:blipFill>
          <a:blip r:embed="rId3"/>
          <a:stretch/>
        </p:blipFill>
        <p:spPr>
          <a:xfrm>
            <a:off x="5598000" y="4493880"/>
            <a:ext cx="3545640" cy="2363760"/>
          </a:xfrm>
          <a:prstGeom prst="rect">
            <a:avLst/>
          </a:prstGeom>
          <a:ln>
            <a:noFill/>
          </a:ln>
        </p:spPr>
      </p:pic>
      <p:pic>
        <p:nvPicPr>
          <p:cNvPr id="194" name="Рисунок 9" descr=""/>
          <p:cNvPicPr/>
          <p:nvPr/>
        </p:nvPicPr>
        <p:blipFill>
          <a:blip r:embed="rId4"/>
          <a:stretch/>
        </p:blipFill>
        <p:spPr>
          <a:xfrm>
            <a:off x="447840" y="1367640"/>
            <a:ext cx="3625560" cy="321084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3" descr=""/>
          <p:cNvPicPr/>
          <p:nvPr/>
        </p:nvPicPr>
        <p:blipFill>
          <a:blip r:embed="rId5"/>
          <a:stretch/>
        </p:blipFill>
        <p:spPr>
          <a:xfrm>
            <a:off x="4825440" y="1367640"/>
            <a:ext cx="3744000" cy="303876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42120" y="4715280"/>
            <a:ext cx="52495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1600" spc="-1" strike="noStrike">
                <a:solidFill>
                  <a:srgbClr val="ff0000"/>
                </a:solidFill>
                <a:latin typeface="Verdana"/>
                <a:ea typeface="Verdana"/>
              </a:rPr>
              <a:t>Реконструкція водопровідних очисних споруд та насосної станції 2-го підйому</a:t>
            </a:r>
            <a:endParaRPr b="0" lang="uk-UA" sz="16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69480" y="5468040"/>
            <a:ext cx="53218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1600" spc="-1" strike="noStrike">
                <a:solidFill>
                  <a:srgbClr val="ff0000"/>
                </a:solidFill>
                <a:latin typeface="Verdana"/>
                <a:ea typeface="Verdana"/>
              </a:rPr>
              <a:t>Реконструкція очисних споруд каналізації ОСК-2</a:t>
            </a:r>
            <a:endParaRPr b="0" lang="uk-UA" sz="16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39240" y="6220440"/>
            <a:ext cx="53517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1600" spc="-1" strike="noStrike">
                <a:solidFill>
                  <a:srgbClr val="ff0000"/>
                </a:solidFill>
                <a:latin typeface="Verdana"/>
                <a:ea typeface="Verdana"/>
              </a:rPr>
              <a:t>Реконструкція водопровідних мереж міста</a:t>
            </a:r>
            <a:endParaRPr b="0" lang="uk-UA" sz="1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446480" y="101160"/>
            <a:ext cx="614628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Погашення тіла та відсотків за кредитом, залученим в рамках реалізації проекту "Розвиток міської інфраструктури -2" </a:t>
            </a:r>
            <a:endParaRPr b="0" lang="uk-UA" sz="1800" spc="-1" strike="noStrike">
              <a:latin typeface="Arial"/>
            </a:endParaRPr>
          </a:p>
        </p:txBody>
      </p:sp>
      <p:graphicFrame>
        <p:nvGraphicFramePr>
          <p:cNvPr id="200" name="Диаграмма 32"/>
          <p:cNvGraphicFramePr/>
          <p:nvPr/>
        </p:nvGraphicFramePr>
        <p:xfrm>
          <a:off x="482760" y="2061000"/>
          <a:ext cx="8129520" cy="451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01" name="Picture 6" descr=""/>
          <p:cNvPicPr/>
          <p:nvPr/>
        </p:nvPicPr>
        <p:blipFill>
          <a:blip r:embed="rId2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7" descr=""/>
          <p:cNvPicPr/>
          <p:nvPr/>
        </p:nvPicPr>
        <p:blipFill>
          <a:blip r:embed="rId3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971640" y="1659240"/>
            <a:ext cx="7272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Verdana"/>
                <a:ea typeface="Verdana"/>
              </a:rPr>
              <a:t>Запланований обсяг фінансування на 2019 рік.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146920" y="2604240"/>
            <a:ext cx="3652560" cy="2252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320" rIns="67320" bIns="33840" anchor="ctr"/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Вартість заходу: 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308,33</a:t>
            </a: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 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тис. грн.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Окупність: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41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місяць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125440" y="493920"/>
            <a:ext cx="535428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Дизельний зварювальний агрегат «Mosa TS 300 KS»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206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8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1" descr=""/>
          <p:cNvPicPr/>
          <p:nvPr/>
        </p:nvPicPr>
        <p:blipFill>
          <a:blip r:embed="rId3"/>
          <a:stretch/>
        </p:blipFill>
        <p:spPr>
          <a:xfrm>
            <a:off x="5760" y="1442520"/>
            <a:ext cx="5112360" cy="457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468400" y="3113640"/>
            <a:ext cx="3645000" cy="2108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320" rIns="67320" bIns="33840" anchor="ctr"/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Вартість заходу: 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241,40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  </a:t>
            </a: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тис.грн.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100" spc="-1" strike="noStrike">
                <a:solidFill>
                  <a:srgbClr val="000000"/>
                </a:solidFill>
                <a:latin typeface="Verdana"/>
                <a:ea typeface="Verdana"/>
              </a:rPr>
              <a:t>Окупність:</a:t>
            </a:r>
            <a:endParaRPr b="0" lang="uk-UA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67"/>
              </a:spcAft>
            </a:pPr>
            <a:r>
              <a:rPr b="1" lang="uk-UA" sz="2800" spc="-1" strike="noStrike">
                <a:solidFill>
                  <a:srgbClr val="ff0000"/>
                </a:solidFill>
                <a:latin typeface="Verdana"/>
                <a:ea typeface="Verdana"/>
              </a:rPr>
              <a:t>32 </a:t>
            </a:r>
            <a:r>
              <a:rPr b="1" lang="uk-UA" sz="2400" spc="-1" strike="noStrike">
                <a:solidFill>
                  <a:srgbClr val="ff0000"/>
                </a:solidFill>
                <a:latin typeface="Verdana"/>
                <a:ea typeface="Verdana"/>
              </a:rPr>
              <a:t>місяці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1449720" y="380160"/>
            <a:ext cx="621828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uk-UA" sz="1800" spc="-1" strike="noStrike">
                <a:solidFill>
                  <a:srgbClr val="4b70a5"/>
                </a:solidFill>
                <a:latin typeface="Verdana"/>
                <a:ea typeface="Verdana"/>
              </a:rPr>
              <a:t>Апарат для стикового зварювання пластикових труб «Weltech W315» 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211" name="Picture 6" descr=""/>
          <p:cNvPicPr/>
          <p:nvPr/>
        </p:nvPicPr>
        <p:blipFill>
          <a:blip r:embed="rId1"/>
          <a:stretch/>
        </p:blipFill>
        <p:spPr>
          <a:xfrm>
            <a:off x="7449840" y="14040"/>
            <a:ext cx="1693800" cy="141228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8" descr=""/>
          <p:cNvPicPr/>
          <p:nvPr/>
        </p:nvPicPr>
        <p:blipFill>
          <a:blip r:embed="rId2"/>
          <a:stretch/>
        </p:blipFill>
        <p:spPr>
          <a:xfrm>
            <a:off x="69480" y="0"/>
            <a:ext cx="1379880" cy="1367640"/>
          </a:xfrm>
          <a:prstGeom prst="rect">
            <a:avLst/>
          </a:prstGeom>
          <a:ln>
            <a:noFill/>
          </a:ln>
        </p:spPr>
      </p:pic>
      <p:pic>
        <p:nvPicPr>
          <p:cNvPr id="213" name="Picture 4" descr=""/>
          <p:cNvPicPr/>
          <p:nvPr/>
        </p:nvPicPr>
        <p:blipFill>
          <a:blip r:embed="rId3"/>
          <a:stretch/>
        </p:blipFill>
        <p:spPr>
          <a:xfrm>
            <a:off x="17280" y="1596600"/>
            <a:ext cx="5322960" cy="514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5679</TotalTime>
  <Application>LibreOffice/6.0.1.1$Windows_X86_64 LibreOffice_project/60bfb1526849283ce2491346ed2aa51c465abfe6</Application>
  <Words>538</Words>
  <Paragraphs>103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2016-01-15T19:43:34Z</dcterms:created>
  <dc:creator>Nikitin</dc:creator>
  <dc:description/>
  <dc:language>uk-UA</dc:language>
  <cp:lastModifiedBy/>
  <dcterms:modified xsi:type="dcterms:W3CDTF">2019-06-03T14:33:01Z</dcterms:modified>
  <cp:revision>562</cp:revision>
  <dc:subject/>
  <dc:title>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